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8" r:id="rId2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044" y="-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4987EB8-A99C-4527-A4B1-7C9BDB6567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C171317-7646-4646-A4B9-5D536866FD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55705-9275-4AB4-AAD6-8003675B1787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CAF6A1-7798-4DED-B74A-4EF1B8A577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1E912C-534B-48AD-94EB-567F6389ED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9F3F-BA57-4A65-8352-74FE481A6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59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56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8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1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5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42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20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61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01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67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442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110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37A73-F1AD-4937-B882-81526BD43CFB}" type="datetimeFigureOut">
              <a:rPr kumimoji="1" lang="ja-JP" altLang="en-US" smtClean="0"/>
              <a:t>2021/3/13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F88F-86A9-4460-9658-7F5C81FE2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97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CF1F689-13D9-4D5A-B2F1-76B75A54DA9C}"/>
              </a:ext>
            </a:extLst>
          </p:cNvPr>
          <p:cNvSpPr txBox="1"/>
          <p:nvPr/>
        </p:nvSpPr>
        <p:spPr>
          <a:xfrm>
            <a:off x="4600431" y="220877"/>
            <a:ext cx="2061756" cy="51077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>
                    <a:lumMod val="9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開催内容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E691782-4AA7-40AF-B1A0-4AE1AC89F4EE}"/>
              </a:ext>
            </a:extLst>
          </p:cNvPr>
          <p:cNvSpPr/>
          <p:nvPr/>
        </p:nvSpPr>
        <p:spPr>
          <a:xfrm>
            <a:off x="78572" y="217458"/>
            <a:ext cx="4493538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公益社団法人　行田青年会議所　４月第１例会</a:t>
            </a:r>
            <a:endParaRPr lang="en-US" altLang="ja-JP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6D67CD9-FE09-4F0C-AA58-9C9C1CB112ED}"/>
              </a:ext>
            </a:extLst>
          </p:cNvPr>
          <p:cNvSpPr txBox="1"/>
          <p:nvPr/>
        </p:nvSpPr>
        <p:spPr>
          <a:xfrm>
            <a:off x="2047777" y="6373939"/>
            <a:ext cx="2762445" cy="276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参加申込書</a:t>
            </a:r>
          </a:p>
        </p:txBody>
      </p:sp>
      <p:graphicFrame>
        <p:nvGraphicFramePr>
          <p:cNvPr id="30" name="表 30">
            <a:extLst>
              <a:ext uri="{FF2B5EF4-FFF2-40B4-BE49-F238E27FC236}">
                <a16:creationId xmlns:a16="http://schemas.microsoft.com/office/drawing/2014/main" id="{362EE9F7-D569-4D33-BD73-6CDBB17D0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846402"/>
              </p:ext>
            </p:extLst>
          </p:nvPr>
        </p:nvGraphicFramePr>
        <p:xfrm>
          <a:off x="268807" y="6826581"/>
          <a:ext cx="6453184" cy="2043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743">
                  <a:extLst>
                    <a:ext uri="{9D8B030D-6E8A-4147-A177-3AD203B41FA5}">
                      <a16:colId xmlns:a16="http://schemas.microsoft.com/office/drawing/2014/main" val="4014705101"/>
                    </a:ext>
                  </a:extLst>
                </a:gridCol>
                <a:gridCol w="3884865">
                  <a:extLst>
                    <a:ext uri="{9D8B030D-6E8A-4147-A177-3AD203B41FA5}">
                      <a16:colId xmlns:a16="http://schemas.microsoft.com/office/drawing/2014/main" val="3096284785"/>
                    </a:ext>
                  </a:extLst>
                </a:gridCol>
                <a:gridCol w="678788">
                  <a:extLst>
                    <a:ext uri="{9D8B030D-6E8A-4147-A177-3AD203B41FA5}">
                      <a16:colId xmlns:a16="http://schemas.microsoft.com/office/drawing/2014/main" val="1635238360"/>
                    </a:ext>
                  </a:extLst>
                </a:gridCol>
                <a:gridCol w="678788">
                  <a:extLst>
                    <a:ext uri="{9D8B030D-6E8A-4147-A177-3AD203B41FA5}">
                      <a16:colId xmlns:a16="http://schemas.microsoft.com/office/drawing/2014/main" val="2853918509"/>
                    </a:ext>
                  </a:extLst>
                </a:gridCol>
              </a:tblGrid>
              <a:tr h="30120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ふりがな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学年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2735538"/>
                  </a:ext>
                </a:extLst>
              </a:tr>
              <a:tr h="39863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お名前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250601"/>
                  </a:ext>
                </a:extLst>
              </a:tr>
              <a:tr h="43550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　所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85256"/>
                  </a:ext>
                </a:extLst>
              </a:tr>
              <a:tr h="48001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電話番号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1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211360"/>
                  </a:ext>
                </a:extLst>
              </a:tr>
              <a:tr h="42801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メールアドレス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　　　　　　　　　　＠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54233"/>
                  </a:ext>
                </a:extLst>
              </a:tr>
            </a:tbl>
          </a:graphicData>
        </a:graphic>
      </p:graphicFrame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B96F8C3-CDA4-4E8D-B231-045DF2DB2961}"/>
              </a:ext>
            </a:extLst>
          </p:cNvPr>
          <p:cNvSpPr txBox="1"/>
          <p:nvPr/>
        </p:nvSpPr>
        <p:spPr>
          <a:xfrm>
            <a:off x="177500" y="8965246"/>
            <a:ext cx="55386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参加申込書で知り得た個人情報は、青年会議所の活動目的以外では使用いたしません</a:t>
            </a:r>
          </a:p>
        </p:txBody>
      </p:sp>
      <p:graphicFrame>
        <p:nvGraphicFramePr>
          <p:cNvPr id="34" name="表 16">
            <a:extLst>
              <a:ext uri="{FF2B5EF4-FFF2-40B4-BE49-F238E27FC236}">
                <a16:creationId xmlns:a16="http://schemas.microsoft.com/office/drawing/2014/main" id="{7ED8DB0E-CDC1-4E55-AF29-15C1325AB6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947664"/>
              </p:ext>
            </p:extLst>
          </p:nvPr>
        </p:nvGraphicFramePr>
        <p:xfrm>
          <a:off x="177500" y="9255012"/>
          <a:ext cx="6544491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971">
                  <a:extLst>
                    <a:ext uri="{9D8B030D-6E8A-4147-A177-3AD203B41FA5}">
                      <a16:colId xmlns:a16="http://schemas.microsoft.com/office/drawing/2014/main" val="331277251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163197358"/>
                    </a:ext>
                  </a:extLst>
                </a:gridCol>
                <a:gridCol w="4127863">
                  <a:extLst>
                    <a:ext uri="{9D8B030D-6E8A-4147-A177-3AD203B41FA5}">
                      <a16:colId xmlns:a16="http://schemas.microsoft.com/office/drawing/2014/main" val="4005371702"/>
                    </a:ext>
                  </a:extLst>
                </a:gridCol>
              </a:tblGrid>
              <a:tr h="17097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参加申込先：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ＦＡＸの場合：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（公社）行田青年会議所　ＦＡＸ　０４８－５５６－６５６２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238605"/>
                  </a:ext>
                </a:extLst>
              </a:tr>
              <a:tr h="341881">
                <a:tc>
                  <a:txBody>
                    <a:bodyPr/>
                    <a:lstStyle/>
                    <a:p>
                      <a:pPr algn="dist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ＴＥＬの場合：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青少年育成委員会　委員長　神田直起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ＴＥＬ　０８０－１２０８－０３７２</a:t>
                      </a:r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645953"/>
                  </a:ext>
                </a:extLst>
              </a:tr>
            </a:tbl>
          </a:graphicData>
        </a:graphic>
      </p:graphicFrame>
      <p:graphicFrame>
        <p:nvGraphicFramePr>
          <p:cNvPr id="16" name="表 16">
            <a:extLst>
              <a:ext uri="{FF2B5EF4-FFF2-40B4-BE49-F238E27FC236}">
                <a16:creationId xmlns:a16="http://schemas.microsoft.com/office/drawing/2014/main" id="{9E0746C5-ED65-4101-97B2-9BF7E46E3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667440"/>
              </p:ext>
            </p:extLst>
          </p:nvPr>
        </p:nvGraphicFramePr>
        <p:xfrm>
          <a:off x="253055" y="782068"/>
          <a:ext cx="6393379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808">
                  <a:extLst>
                    <a:ext uri="{9D8B030D-6E8A-4147-A177-3AD203B41FA5}">
                      <a16:colId xmlns:a16="http://schemas.microsoft.com/office/drawing/2014/main" val="3312772515"/>
                    </a:ext>
                  </a:extLst>
                </a:gridCol>
                <a:gridCol w="1680583">
                  <a:extLst>
                    <a:ext uri="{9D8B030D-6E8A-4147-A177-3AD203B41FA5}">
                      <a16:colId xmlns:a16="http://schemas.microsoft.com/office/drawing/2014/main" val="2163197358"/>
                    </a:ext>
                  </a:extLst>
                </a:gridCol>
                <a:gridCol w="3497988">
                  <a:extLst>
                    <a:ext uri="{9D8B030D-6E8A-4147-A177-3AD203B41FA5}">
                      <a16:colId xmlns:a16="http://schemas.microsoft.com/office/drawing/2014/main" val="1787277993"/>
                    </a:ext>
                  </a:extLst>
                </a:gridCol>
              </a:tblGrid>
              <a:tr h="36728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開催日時：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２０２１年０４月１８日（日） 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１３：３０スタート（１３：００受付開始）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238605"/>
                  </a:ext>
                </a:extLst>
              </a:tr>
              <a:tr h="209076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開催場所：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ja-JP" altLang="en-US" sz="1000" b="1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Ｚｏｏｍアプリ </a:t>
                      </a:r>
                      <a:r>
                        <a:rPr lang="ja-JP" altLang="en-US" sz="10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＊ＷＥＢを使用した事業になります。 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4036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参加費：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無料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874340"/>
                  </a:ext>
                </a:extLst>
              </a:tr>
              <a:tr h="797014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趣旨説明：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目的：</a:t>
                      </a:r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子どもたちが自ら前向きに行動するためには、子どもたちに自信を持ってもらうことが必要であると考</a:t>
                      </a:r>
                      <a:r>
                        <a:rPr kumimoji="1" lang="ja-JP" altLang="en-US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え、本例会は答えだけでなく、その過程で得られる</a:t>
                      </a:r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新しい気づきや学び</a:t>
                      </a:r>
                      <a:r>
                        <a:rPr kumimoji="1" lang="ja-JP" altLang="en-US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の大切さを知る</a:t>
                      </a:r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ことを目的とします。</a:t>
                      </a:r>
                      <a:endParaRPr kumimoji="1" lang="en-US" altLang="ja-JP" sz="10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内容：講師に手品師のトミー氏をお招きしたリモートでのマジック教室を行います。</a:t>
                      </a:r>
                      <a:r>
                        <a:rPr kumimoji="1" lang="ja-JP" altLang="en-US" sz="1000" b="1" kern="1200" dirty="0">
                          <a:solidFill>
                            <a:sysClr val="windowText" lastClr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また、希望者にはタブレット及びポケットＷｉ－Ｆｉの貸し出しを行います。</a:t>
                      </a:r>
                      <a:endParaRPr kumimoji="1" lang="en-US" altLang="ja-JP" sz="10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3919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参加対象者：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２０２１年度４月時点で市内在住の小学校４年生から６年生</a:t>
                      </a:r>
                      <a:endParaRPr kumimoji="1" lang="en-US" altLang="ja-JP" sz="1000" b="1" kern="1200" dirty="0">
                        <a:solidFill>
                          <a:schemeClr val="dk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  <a:p>
                      <a:r>
                        <a:rPr lang="ja-JP" altLang="en-US" sz="10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＊後日、本例会の様子をホームページ等にアップ致しますので、肖像権同意書に署名して頂ける方のみ、御参加いただけますようお願い申し上げます。 </a:t>
                      </a:r>
                      <a:endParaRPr kumimoji="1" lang="en-US" altLang="ja-JP" sz="1000" b="1" i="0" u="none" strike="noStrike" kern="1200" baseline="0" dirty="0">
                        <a:solidFill>
                          <a:schemeClr val="dk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52647"/>
                  </a:ext>
                </a:extLst>
              </a:tr>
              <a:tr h="206991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募集定員：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募集期間：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３０名　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（先着順になります）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２０２１年０３月１６日（火）～２０２１年０４月１１日（日）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＊通信機器（タブレット、ポケットＷｉ－Ｆｉ）の貸し出しを希望される場合は４月７日（水）までにお電話にてお問合せください。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860336"/>
                  </a:ext>
                </a:extLst>
              </a:tr>
              <a:tr h="320292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用意して頂くもの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両面テープ、配布した手品道具、（通信機器のレンタルを希望した方は、貸し出ししたタブレットとポケットＷｉ－Ｆｉ）</a:t>
                      </a:r>
                      <a:endParaRPr lang="en-US" altLang="ja-JP" sz="10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049452"/>
                  </a:ext>
                </a:extLst>
              </a:tr>
              <a:tr h="1140712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プログラム：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１３：００～１３：３０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１３：３０～１３：４０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１３：４０～１４：００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１４：００～１５：５０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１５：５０～１６：００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一般受付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開会式・例会趣旨説明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マジックショー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マジック教室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（マジック教室では各グループに分かれて手品の仕掛けを考えて、練習や発表をして頂きます。）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閉会式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2649752"/>
                  </a:ext>
                </a:extLst>
              </a:tr>
              <a:tr h="698805"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お問い合わせ：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公益社団法人　行田青年会議所　行田市忍２－１－８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ＴＥＬ　０４８－５５６－４１１５　／ＦＡＸ　０４８－５５６－６５６２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Ｅ－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mail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：　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jaycee@gyoda-jc.or.jp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担当／青少年育成委員会　委員長　神田直起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ＴＥＬ　０８０－１２０８－０３７２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04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14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1015</TotalTime>
  <Words>431</Words>
  <Application>Microsoft Office PowerPoint</Application>
  <PresentationFormat>A4 210 x 297 mm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ときめきスクール ありがとう</dc:creator>
  <cp:lastModifiedBy>神田 直起</cp:lastModifiedBy>
  <cp:revision>87</cp:revision>
  <cp:lastPrinted>2021-03-12T17:30:26Z</cp:lastPrinted>
  <dcterms:created xsi:type="dcterms:W3CDTF">2020-03-07T13:14:44Z</dcterms:created>
  <dcterms:modified xsi:type="dcterms:W3CDTF">2021-03-12T17:33:32Z</dcterms:modified>
</cp:coreProperties>
</file>